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98" autoAdjust="0"/>
  </p:normalViewPr>
  <p:slideViewPr>
    <p:cSldViewPr snapToGrid="0">
      <p:cViewPr varScale="1">
        <p:scale>
          <a:sx n="75" d="100"/>
          <a:sy n="75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E47A8-EAC5-4904-B96F-C993993AD078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28F50A-1F69-4A22-8C1C-6A7DADA0837A}">
      <dgm:prSet phldrT="[Текст]" custT="1"/>
      <dgm:spPr/>
      <dgm:t>
        <a:bodyPr/>
        <a:lstStyle/>
        <a:p>
          <a:r>
            <a:rPr lang="ru-RU" sz="2800" dirty="0" smtClean="0"/>
            <a:t>1. Проблема адаптации</a:t>
          </a:r>
          <a:endParaRPr lang="ru-RU" sz="2800" dirty="0"/>
        </a:p>
      </dgm:t>
    </dgm:pt>
    <dgm:pt modelId="{79C8827A-0CCE-4CCC-B567-84293EFE948C}" type="parTrans" cxnId="{E204A83D-01DD-4BAA-8310-77553E6AFE92}">
      <dgm:prSet/>
      <dgm:spPr/>
      <dgm:t>
        <a:bodyPr/>
        <a:lstStyle/>
        <a:p>
          <a:endParaRPr lang="ru-RU"/>
        </a:p>
      </dgm:t>
    </dgm:pt>
    <dgm:pt modelId="{32B96FB8-7C38-4B39-B758-20F0E188F23A}" type="sibTrans" cxnId="{E204A83D-01DD-4BAA-8310-77553E6AFE92}">
      <dgm:prSet/>
      <dgm:spPr/>
      <dgm:t>
        <a:bodyPr/>
        <a:lstStyle/>
        <a:p>
          <a:endParaRPr lang="ru-RU"/>
        </a:p>
      </dgm:t>
    </dgm:pt>
    <dgm:pt modelId="{22DD0D9C-7CB3-4895-80A4-9461876EFBA8}">
      <dgm:prSet phldrT="[Текст]" custT="1"/>
      <dgm:spPr/>
      <dgm:t>
        <a:bodyPr/>
        <a:lstStyle/>
        <a:p>
          <a:r>
            <a:rPr lang="ru-RU" sz="2800" dirty="0" smtClean="0"/>
            <a:t>2. Проблема эмоционально-волевой сферы</a:t>
          </a:r>
          <a:endParaRPr lang="ru-RU" sz="2800" dirty="0"/>
        </a:p>
      </dgm:t>
    </dgm:pt>
    <dgm:pt modelId="{1E726B92-A4C6-4B1B-A0FA-D3A8CEF92802}" type="parTrans" cxnId="{AE361960-FD6E-42F9-A7AB-5588F8E3A0BB}">
      <dgm:prSet/>
      <dgm:spPr/>
      <dgm:t>
        <a:bodyPr/>
        <a:lstStyle/>
        <a:p>
          <a:endParaRPr lang="ru-RU"/>
        </a:p>
      </dgm:t>
    </dgm:pt>
    <dgm:pt modelId="{811ABC2E-C5C8-4EC4-BB68-F866EBA789F3}" type="sibTrans" cxnId="{AE361960-FD6E-42F9-A7AB-5588F8E3A0BB}">
      <dgm:prSet/>
      <dgm:spPr/>
      <dgm:t>
        <a:bodyPr/>
        <a:lstStyle/>
        <a:p>
          <a:endParaRPr lang="ru-RU"/>
        </a:p>
      </dgm:t>
    </dgm:pt>
    <dgm:pt modelId="{C59CB8CE-74FB-4213-B5F7-D1C98E0840A1}">
      <dgm:prSet phldrT="[Текст]" custT="1"/>
      <dgm:spPr/>
      <dgm:t>
        <a:bodyPr/>
        <a:lstStyle/>
        <a:p>
          <a:r>
            <a:rPr lang="ru-RU" sz="2800" dirty="0" smtClean="0"/>
            <a:t>3. Проблема познавательной сферы</a:t>
          </a:r>
          <a:endParaRPr lang="ru-RU" sz="2800" dirty="0"/>
        </a:p>
      </dgm:t>
    </dgm:pt>
    <dgm:pt modelId="{40651936-3ACA-4CC8-8747-AF298CA5F5C9}" type="parTrans" cxnId="{5147044E-EED4-4519-9AF3-D9AFA51B9552}">
      <dgm:prSet/>
      <dgm:spPr/>
      <dgm:t>
        <a:bodyPr/>
        <a:lstStyle/>
        <a:p>
          <a:endParaRPr lang="ru-RU"/>
        </a:p>
      </dgm:t>
    </dgm:pt>
    <dgm:pt modelId="{28CEF0F2-7324-4734-9ACF-4E888FC8BCD8}" type="sibTrans" cxnId="{5147044E-EED4-4519-9AF3-D9AFA51B9552}">
      <dgm:prSet/>
      <dgm:spPr/>
      <dgm:t>
        <a:bodyPr/>
        <a:lstStyle/>
        <a:p>
          <a:endParaRPr lang="ru-RU"/>
        </a:p>
      </dgm:t>
    </dgm:pt>
    <dgm:pt modelId="{B01A1577-42ED-4E8C-BF1B-AC7B23EAC2AE}">
      <dgm:prSet phldrT="[Текст]" custT="1"/>
      <dgm:spPr/>
      <dgm:t>
        <a:bodyPr/>
        <a:lstStyle/>
        <a:p>
          <a:r>
            <a:rPr lang="ru-RU" sz="2800" dirty="0" smtClean="0"/>
            <a:t>4. Проблема самооценки </a:t>
          </a: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F521FE73-91E6-4840-97A5-CAB13337BA8F}" type="parTrans" cxnId="{2070FE02-E5E7-4A07-A49F-4FED2D27C55D}">
      <dgm:prSet/>
      <dgm:spPr/>
      <dgm:t>
        <a:bodyPr/>
        <a:lstStyle/>
        <a:p>
          <a:endParaRPr lang="ru-RU"/>
        </a:p>
      </dgm:t>
    </dgm:pt>
    <dgm:pt modelId="{8DA6FE56-A013-4B39-A573-8BEC51A87568}" type="sibTrans" cxnId="{2070FE02-E5E7-4A07-A49F-4FED2D27C55D}">
      <dgm:prSet/>
      <dgm:spPr/>
      <dgm:t>
        <a:bodyPr/>
        <a:lstStyle/>
        <a:p>
          <a:endParaRPr lang="ru-RU"/>
        </a:p>
      </dgm:t>
    </dgm:pt>
    <dgm:pt modelId="{AC67C973-9FDA-449E-BA52-00226A07A9A2}" type="pres">
      <dgm:prSet presAssocID="{46FE47A8-EAC5-4904-B96F-C993993AD0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AB4F5-DCEA-495A-A9A3-33C226109EF7}" type="pres">
      <dgm:prSet presAssocID="{A428F50A-1F69-4A22-8C1C-6A7DADA0837A}" presName="node" presStyleLbl="node1" presStyleIdx="0" presStyleCnt="4" custLinFactNeighborX="-6736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0CA4D-E493-47E1-BF03-64B7EC584346}" type="pres">
      <dgm:prSet presAssocID="{32B96FB8-7C38-4B39-B758-20F0E188F23A}" presName="sibTrans" presStyleCnt="0"/>
      <dgm:spPr/>
    </dgm:pt>
    <dgm:pt modelId="{348D367E-E466-4F6A-85F1-BBE47BC0BDE2}" type="pres">
      <dgm:prSet presAssocID="{22DD0D9C-7CB3-4895-80A4-9461876EFBA8}" presName="node" presStyleLbl="node1" presStyleIdx="1" presStyleCnt="4" custScaleX="113950" custLinFactNeighborX="-373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B1335-9ECE-483C-A527-242969B69823}" type="pres">
      <dgm:prSet presAssocID="{811ABC2E-C5C8-4EC4-BB68-F866EBA789F3}" presName="sibTrans" presStyleCnt="0"/>
      <dgm:spPr/>
    </dgm:pt>
    <dgm:pt modelId="{D7B786F9-492F-4A4B-B332-D2FE04A0FB00}" type="pres">
      <dgm:prSet presAssocID="{C59CB8CE-74FB-4213-B5F7-D1C98E0840A1}" presName="node" presStyleLbl="node1" presStyleIdx="2" presStyleCnt="4" custScaleX="12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7D3D1-9017-4CEC-8CF5-57EB7240FA90}" type="pres">
      <dgm:prSet presAssocID="{28CEF0F2-7324-4734-9ACF-4E888FC8BCD8}" presName="sibTrans" presStyleCnt="0"/>
      <dgm:spPr/>
    </dgm:pt>
    <dgm:pt modelId="{94A6ECA7-ECA9-4B3D-A8AB-3BE90804261F}" type="pres">
      <dgm:prSet presAssocID="{B01A1577-42ED-4E8C-BF1B-AC7B23EAC2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2670-EE27-44E5-AEBF-4B08C325F456}" type="presOf" srcId="{22DD0D9C-7CB3-4895-80A4-9461876EFBA8}" destId="{348D367E-E466-4F6A-85F1-BBE47BC0BDE2}" srcOrd="0" destOrd="0" presId="urn:microsoft.com/office/officeart/2005/8/layout/hList6"/>
    <dgm:cxn modelId="{67189450-5EDA-467E-B511-7AA452CB8BEC}" type="presOf" srcId="{A428F50A-1F69-4A22-8C1C-6A7DADA0837A}" destId="{B26AB4F5-DCEA-495A-A9A3-33C226109EF7}" srcOrd="0" destOrd="0" presId="urn:microsoft.com/office/officeart/2005/8/layout/hList6"/>
    <dgm:cxn modelId="{5147044E-EED4-4519-9AF3-D9AFA51B9552}" srcId="{46FE47A8-EAC5-4904-B96F-C993993AD078}" destId="{C59CB8CE-74FB-4213-B5F7-D1C98E0840A1}" srcOrd="2" destOrd="0" parTransId="{40651936-3ACA-4CC8-8747-AF298CA5F5C9}" sibTransId="{28CEF0F2-7324-4734-9ACF-4E888FC8BCD8}"/>
    <dgm:cxn modelId="{3AF833E5-A8A8-4B1C-A690-613D927F5649}" type="presOf" srcId="{B01A1577-42ED-4E8C-BF1B-AC7B23EAC2AE}" destId="{94A6ECA7-ECA9-4B3D-A8AB-3BE90804261F}" srcOrd="0" destOrd="0" presId="urn:microsoft.com/office/officeart/2005/8/layout/hList6"/>
    <dgm:cxn modelId="{DA10FCDC-87E6-45E8-B333-FF704EF07E67}" type="presOf" srcId="{46FE47A8-EAC5-4904-B96F-C993993AD078}" destId="{AC67C973-9FDA-449E-BA52-00226A07A9A2}" srcOrd="0" destOrd="0" presId="urn:microsoft.com/office/officeart/2005/8/layout/hList6"/>
    <dgm:cxn modelId="{2070FE02-E5E7-4A07-A49F-4FED2D27C55D}" srcId="{46FE47A8-EAC5-4904-B96F-C993993AD078}" destId="{B01A1577-42ED-4E8C-BF1B-AC7B23EAC2AE}" srcOrd="3" destOrd="0" parTransId="{F521FE73-91E6-4840-97A5-CAB13337BA8F}" sibTransId="{8DA6FE56-A013-4B39-A573-8BEC51A87568}"/>
    <dgm:cxn modelId="{AE361960-FD6E-42F9-A7AB-5588F8E3A0BB}" srcId="{46FE47A8-EAC5-4904-B96F-C993993AD078}" destId="{22DD0D9C-7CB3-4895-80A4-9461876EFBA8}" srcOrd="1" destOrd="0" parTransId="{1E726B92-A4C6-4B1B-A0FA-D3A8CEF92802}" sibTransId="{811ABC2E-C5C8-4EC4-BB68-F866EBA789F3}"/>
    <dgm:cxn modelId="{E204A83D-01DD-4BAA-8310-77553E6AFE92}" srcId="{46FE47A8-EAC5-4904-B96F-C993993AD078}" destId="{A428F50A-1F69-4A22-8C1C-6A7DADA0837A}" srcOrd="0" destOrd="0" parTransId="{79C8827A-0CCE-4CCC-B567-84293EFE948C}" sibTransId="{32B96FB8-7C38-4B39-B758-20F0E188F23A}"/>
    <dgm:cxn modelId="{945EFB68-15E6-4552-9573-B646E693D8BE}" type="presOf" srcId="{C59CB8CE-74FB-4213-B5F7-D1C98E0840A1}" destId="{D7B786F9-492F-4A4B-B332-D2FE04A0FB00}" srcOrd="0" destOrd="0" presId="urn:microsoft.com/office/officeart/2005/8/layout/hList6"/>
    <dgm:cxn modelId="{84D7D5D0-B7DA-4F18-BBB7-F8832AFD4A49}" type="presParOf" srcId="{AC67C973-9FDA-449E-BA52-00226A07A9A2}" destId="{B26AB4F5-DCEA-495A-A9A3-33C226109EF7}" srcOrd="0" destOrd="0" presId="urn:microsoft.com/office/officeart/2005/8/layout/hList6"/>
    <dgm:cxn modelId="{12AEC13B-78B3-427A-91DC-F8EA2050D81D}" type="presParOf" srcId="{AC67C973-9FDA-449E-BA52-00226A07A9A2}" destId="{2F30CA4D-E493-47E1-BF03-64B7EC584346}" srcOrd="1" destOrd="0" presId="urn:microsoft.com/office/officeart/2005/8/layout/hList6"/>
    <dgm:cxn modelId="{D70F744E-EA00-41F7-9A62-D0C27D343EFD}" type="presParOf" srcId="{AC67C973-9FDA-449E-BA52-00226A07A9A2}" destId="{348D367E-E466-4F6A-85F1-BBE47BC0BDE2}" srcOrd="2" destOrd="0" presId="urn:microsoft.com/office/officeart/2005/8/layout/hList6"/>
    <dgm:cxn modelId="{F4D3C651-B1D1-4D7A-9EFA-5984E9A9BB1C}" type="presParOf" srcId="{AC67C973-9FDA-449E-BA52-00226A07A9A2}" destId="{1C3B1335-9ECE-483C-A527-242969B69823}" srcOrd="3" destOrd="0" presId="urn:microsoft.com/office/officeart/2005/8/layout/hList6"/>
    <dgm:cxn modelId="{ECC243A2-F642-4CD9-AF5C-6FF770F73D38}" type="presParOf" srcId="{AC67C973-9FDA-449E-BA52-00226A07A9A2}" destId="{D7B786F9-492F-4A4B-B332-D2FE04A0FB00}" srcOrd="4" destOrd="0" presId="urn:microsoft.com/office/officeart/2005/8/layout/hList6"/>
    <dgm:cxn modelId="{A82D3CAB-D428-4C2F-ABBB-1EBB19EF7A03}" type="presParOf" srcId="{AC67C973-9FDA-449E-BA52-00226A07A9A2}" destId="{7E87D3D1-9017-4CEC-8CF5-57EB7240FA90}" srcOrd="5" destOrd="0" presId="urn:microsoft.com/office/officeart/2005/8/layout/hList6"/>
    <dgm:cxn modelId="{4440EB99-A9D7-414F-95B6-AD0526899A52}" type="presParOf" srcId="{AC67C973-9FDA-449E-BA52-00226A07A9A2}" destId="{94A6ECA7-ECA9-4B3D-A8AB-3BE90804261F}" srcOrd="6" destOrd="0" presId="urn:microsoft.com/office/officeart/2005/8/layout/hList6"/>
  </dgm:cxnLst>
  <dgm:bg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48682-867B-4012-9F3E-5C40476BC752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8FEFBB-0463-4EE5-BDFE-9143A5F841DB}">
      <dgm:prSet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Арт-терапия и арт-педагогика могут быть использованы: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D4AE1-66F5-4260-A1EF-9A1BDD214E0D}" type="parTrans" cxnId="{61AB03FF-73BF-416D-BB3E-D08620932D0D}">
      <dgm:prSet/>
      <dgm:spPr/>
      <dgm:t>
        <a:bodyPr/>
        <a:lstStyle/>
        <a:p>
          <a:endParaRPr lang="ru-RU"/>
        </a:p>
      </dgm:t>
    </dgm:pt>
    <dgm:pt modelId="{BBCB0E11-AFF9-4B04-B2DE-1DAE51214360}" type="sibTrans" cxnId="{61AB03FF-73BF-416D-BB3E-D08620932D0D}">
      <dgm:prSet/>
      <dgm:spPr/>
      <dgm:t>
        <a:bodyPr/>
        <a:lstStyle/>
        <a:p>
          <a:endParaRPr lang="ru-RU"/>
        </a:p>
      </dgm:t>
    </dgm:pt>
    <dgm:pt modelId="{A41CD462-D7A3-4B51-89C7-CD59E8A4E759}">
      <dgm:prSet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проведении психолого-педагогического консультирования обучающихся, их родителей (законных представителей);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3D308-62D1-4697-B75F-F2E9133571CB}" type="parTrans" cxnId="{DCC9EB8C-FC14-4ED0-B4E7-4CA737044911}">
      <dgm:prSet/>
      <dgm:spPr/>
      <dgm:t>
        <a:bodyPr/>
        <a:lstStyle/>
        <a:p>
          <a:endParaRPr lang="ru-RU"/>
        </a:p>
      </dgm:t>
    </dgm:pt>
    <dgm:pt modelId="{CBE9A880-3B0E-4641-907D-757EA91E8B48}" type="sibTrans" cxnId="{DCC9EB8C-FC14-4ED0-B4E7-4CA737044911}">
      <dgm:prSet/>
      <dgm:spPr/>
      <dgm:t>
        <a:bodyPr/>
        <a:lstStyle/>
        <a:p>
          <a:endParaRPr lang="ru-RU"/>
        </a:p>
      </dgm:t>
    </dgm:pt>
    <dgm:pt modelId="{BA547AA1-F338-4CF8-99C3-E086AAF41711}">
      <dgm:prSet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ходе коррекционно-развивающих и компенсирующих занятий с обучающимися;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1EC66-D68E-40E8-9985-7CF7E7483BBC}" type="parTrans" cxnId="{2B15E7D3-FE5F-4D85-A8D3-E7BF1F5E22B2}">
      <dgm:prSet/>
      <dgm:spPr/>
      <dgm:t>
        <a:bodyPr/>
        <a:lstStyle/>
        <a:p>
          <a:endParaRPr lang="ru-RU"/>
        </a:p>
      </dgm:t>
    </dgm:pt>
    <dgm:pt modelId="{8884FFCE-8FA7-4902-B3F3-EF6B83663536}" type="sibTrans" cxnId="{2B15E7D3-FE5F-4D85-A8D3-E7BF1F5E22B2}">
      <dgm:prSet/>
      <dgm:spPr/>
      <dgm:t>
        <a:bodyPr/>
        <a:lstStyle/>
        <a:p>
          <a:endParaRPr lang="ru-RU"/>
        </a:p>
      </dgm:t>
    </dgm:pt>
    <dgm:pt modelId="{8251A14F-EA21-4F0C-9C2D-379271BB6793}">
      <dgm:prSet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целью достижения личностных результатов образования, включая различные жизненные навыки обучающихся с особыми образовательными потребностями, способствующих их более успешной социальной адаптации.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7D7AE-F642-48F5-8651-879A986A0EF6}" type="parTrans" cxnId="{E4BD8FF1-41F6-4112-9D68-DD474B956FA6}">
      <dgm:prSet/>
      <dgm:spPr/>
      <dgm:t>
        <a:bodyPr/>
        <a:lstStyle/>
        <a:p>
          <a:endParaRPr lang="ru-RU"/>
        </a:p>
      </dgm:t>
    </dgm:pt>
    <dgm:pt modelId="{C9653CBD-79AD-41CD-8464-6FD45462CE5D}" type="sibTrans" cxnId="{E4BD8FF1-41F6-4112-9D68-DD474B956FA6}">
      <dgm:prSet/>
      <dgm:spPr/>
      <dgm:t>
        <a:bodyPr/>
        <a:lstStyle/>
        <a:p>
          <a:endParaRPr lang="ru-RU"/>
        </a:p>
      </dgm:t>
    </dgm:pt>
    <dgm:pt modelId="{75980549-4F4A-4A9A-9A4E-17150FCFB894}" type="pres">
      <dgm:prSet presAssocID="{FCD48682-867B-4012-9F3E-5C40476BC75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4535B-C607-4765-8294-FB18A2FCB1FB}" type="pres">
      <dgm:prSet presAssocID="{758FEFBB-0463-4EE5-BDFE-9143A5F841DB}" presName="circ1TxSh" presStyleLbl="vennNode1" presStyleIdx="0" presStyleCnt="1" custScaleX="236891"/>
      <dgm:spPr/>
      <dgm:t>
        <a:bodyPr/>
        <a:lstStyle/>
        <a:p>
          <a:endParaRPr lang="ru-RU"/>
        </a:p>
      </dgm:t>
    </dgm:pt>
  </dgm:ptLst>
  <dgm:cxnLst>
    <dgm:cxn modelId="{DCC9EB8C-FC14-4ED0-B4E7-4CA737044911}" srcId="{758FEFBB-0463-4EE5-BDFE-9143A5F841DB}" destId="{A41CD462-D7A3-4B51-89C7-CD59E8A4E759}" srcOrd="0" destOrd="0" parTransId="{8983D308-62D1-4697-B75F-F2E9133571CB}" sibTransId="{CBE9A880-3B0E-4641-907D-757EA91E8B48}"/>
    <dgm:cxn modelId="{03786EF2-8298-4B98-AA0C-A1AC9B1C8BFF}" type="presOf" srcId="{BA547AA1-F338-4CF8-99C3-E086AAF41711}" destId="{2614535B-C607-4765-8294-FB18A2FCB1FB}" srcOrd="0" destOrd="2" presId="urn:microsoft.com/office/officeart/2005/8/layout/venn1"/>
    <dgm:cxn modelId="{D3EE06D0-1B70-4E85-B19F-88ADF572F34C}" type="presOf" srcId="{FCD48682-867B-4012-9F3E-5C40476BC752}" destId="{75980549-4F4A-4A9A-9A4E-17150FCFB894}" srcOrd="0" destOrd="0" presId="urn:microsoft.com/office/officeart/2005/8/layout/venn1"/>
    <dgm:cxn modelId="{2B15E7D3-FE5F-4D85-A8D3-E7BF1F5E22B2}" srcId="{758FEFBB-0463-4EE5-BDFE-9143A5F841DB}" destId="{BA547AA1-F338-4CF8-99C3-E086AAF41711}" srcOrd="1" destOrd="0" parTransId="{A7B1EC66-D68E-40E8-9985-7CF7E7483BBC}" sibTransId="{8884FFCE-8FA7-4902-B3F3-EF6B83663536}"/>
    <dgm:cxn modelId="{85A24FB0-802C-42A8-B2A9-C1B3B616C03F}" type="presOf" srcId="{758FEFBB-0463-4EE5-BDFE-9143A5F841DB}" destId="{2614535B-C607-4765-8294-FB18A2FCB1FB}" srcOrd="0" destOrd="0" presId="urn:microsoft.com/office/officeart/2005/8/layout/venn1"/>
    <dgm:cxn modelId="{E4BD8FF1-41F6-4112-9D68-DD474B956FA6}" srcId="{758FEFBB-0463-4EE5-BDFE-9143A5F841DB}" destId="{8251A14F-EA21-4F0C-9C2D-379271BB6793}" srcOrd="2" destOrd="0" parTransId="{8AB7D7AE-F642-48F5-8651-879A986A0EF6}" sibTransId="{C9653CBD-79AD-41CD-8464-6FD45462CE5D}"/>
    <dgm:cxn modelId="{52BBCB12-0E99-4700-B925-46BF5EBAEFAE}" type="presOf" srcId="{8251A14F-EA21-4F0C-9C2D-379271BB6793}" destId="{2614535B-C607-4765-8294-FB18A2FCB1FB}" srcOrd="0" destOrd="3" presId="urn:microsoft.com/office/officeart/2005/8/layout/venn1"/>
    <dgm:cxn modelId="{61AB03FF-73BF-416D-BB3E-D08620932D0D}" srcId="{FCD48682-867B-4012-9F3E-5C40476BC752}" destId="{758FEFBB-0463-4EE5-BDFE-9143A5F841DB}" srcOrd="0" destOrd="0" parTransId="{19AD4AE1-66F5-4260-A1EF-9A1BDD214E0D}" sibTransId="{BBCB0E11-AFF9-4B04-B2DE-1DAE51214360}"/>
    <dgm:cxn modelId="{2360B0AE-A4A0-456C-A3D5-423C081F5202}" type="presOf" srcId="{A41CD462-D7A3-4B51-89C7-CD59E8A4E759}" destId="{2614535B-C607-4765-8294-FB18A2FCB1FB}" srcOrd="0" destOrd="1" presId="urn:microsoft.com/office/officeart/2005/8/layout/venn1"/>
    <dgm:cxn modelId="{4B0418F4-96EE-439A-897C-5629691CD121}" type="presParOf" srcId="{75980549-4F4A-4A9A-9A4E-17150FCFB894}" destId="{2614535B-C607-4765-8294-FB18A2FCB1FB}" srcOrd="0" destOrd="0" presId="urn:microsoft.com/office/officeart/2005/8/layout/venn1"/>
  </dgm:cxnLst>
  <dgm:bg>
    <a:solidFill>
      <a:srgbClr val="CCEB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AB4F5-DCEA-495A-A9A3-33C226109EF7}">
      <dsp:nvSpPr>
        <dsp:cNvPr id="0" name=""/>
        <dsp:cNvSpPr/>
      </dsp:nvSpPr>
      <dsp:spPr>
        <a:xfrm rot="16200000">
          <a:off x="-1382953" y="1382953"/>
          <a:ext cx="5397189" cy="26312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1. Проблема адаптации</a:t>
          </a:r>
          <a:endParaRPr lang="ru-RU" sz="2800" kern="1200" dirty="0"/>
        </a:p>
      </dsp:txBody>
      <dsp:txXfrm rot="5400000">
        <a:off x="1" y="1079437"/>
        <a:ext cx="2631281" cy="3238313"/>
      </dsp:txXfrm>
    </dsp:sp>
    <dsp:sp modelId="{348D367E-E466-4F6A-85F1-BBE47BC0BDE2}">
      <dsp:nvSpPr>
        <dsp:cNvPr id="0" name=""/>
        <dsp:cNvSpPr/>
      </dsp:nvSpPr>
      <dsp:spPr>
        <a:xfrm rot="16200000">
          <a:off x="1556789" y="1199422"/>
          <a:ext cx="5397189" cy="2998344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2. Проблема эмоционально-волевой сферы</a:t>
          </a:r>
          <a:endParaRPr lang="ru-RU" sz="2800" kern="1200" dirty="0"/>
        </a:p>
      </dsp:txBody>
      <dsp:txXfrm rot="5400000">
        <a:off x="2756211" y="1079438"/>
        <a:ext cx="2998344" cy="3238313"/>
      </dsp:txXfrm>
    </dsp:sp>
    <dsp:sp modelId="{D7B786F9-492F-4A4B-B332-D2FE04A0FB00}">
      <dsp:nvSpPr>
        <dsp:cNvPr id="0" name=""/>
        <dsp:cNvSpPr/>
      </dsp:nvSpPr>
      <dsp:spPr>
        <a:xfrm rot="16200000">
          <a:off x="4995251" y="1030283"/>
          <a:ext cx="5397189" cy="3336622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3. Проблема познавательной сферы</a:t>
          </a:r>
          <a:endParaRPr lang="ru-RU" sz="2800" kern="1200" dirty="0"/>
        </a:p>
      </dsp:txBody>
      <dsp:txXfrm rot="5400000">
        <a:off x="6025535" y="1079437"/>
        <a:ext cx="3336622" cy="3238313"/>
      </dsp:txXfrm>
    </dsp:sp>
    <dsp:sp modelId="{94A6ECA7-ECA9-4B3D-A8AB-3BE90804261F}">
      <dsp:nvSpPr>
        <dsp:cNvPr id="0" name=""/>
        <dsp:cNvSpPr/>
      </dsp:nvSpPr>
      <dsp:spPr>
        <a:xfrm rot="16200000">
          <a:off x="8176549" y="1382953"/>
          <a:ext cx="5397189" cy="2631281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4. Проблема самооценки 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 rot="5400000">
        <a:off x="9559503" y="1079437"/>
        <a:ext cx="2631281" cy="3238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4535B-C607-4765-8294-FB18A2FCB1FB}">
      <dsp:nvSpPr>
        <dsp:cNvPr id="0" name=""/>
        <dsp:cNvSpPr/>
      </dsp:nvSpPr>
      <dsp:spPr>
        <a:xfrm>
          <a:off x="25396" y="0"/>
          <a:ext cx="12192007" cy="5146674"/>
        </a:xfrm>
        <a:prstGeom prst="ellipse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Арт-терапия и арт-педагогика могут быть использованы: 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проведении психолого-педагогического консультирования обучающихся, их родителей (законных представителей);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ходе коррекционно-развивающих и компенсирующих занятий с обучающимися;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целью достижения личностных результатов образования, включая различные жизненные навыки обучающихся с особыми образовательными потребностями, способствующих их более успешной социальной адаптации.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0874" y="753713"/>
        <a:ext cx="8621051" cy="3639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1E39C-3A61-42B6-8B81-2FF5B510807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B0F0-7EBE-44F1-8EFF-72A25B9A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5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B0F0-7EBE-44F1-8EFF-72A25B9A83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3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B0F0-7EBE-44F1-8EFF-72A25B9A83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8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B0F0-7EBE-44F1-8EFF-72A25B9A83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1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7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8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1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2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2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5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8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575C8-B348-45A4-AB07-0FFFED13130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AC61-5871-431C-8A6C-274F4C4DF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8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24107"/>
            <a:ext cx="9144000" cy="295507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0" y="22612"/>
            <a:ext cx="13271500" cy="73168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endParaRPr lang="ru-RU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психолого-педагогического </a:t>
            </a:r>
          </a:p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</a:p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лиц с </a:t>
            </a: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endParaRPr lang="ru-RU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Инклюзивное обуч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43" y="2575312"/>
            <a:ext cx="6093057" cy="40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81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081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с которыми сталкивается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первого курса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 и ОВЗ: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07424"/>
              </p:ext>
            </p:extLst>
          </p:nvPr>
        </p:nvGraphicFramePr>
        <p:xfrm>
          <a:off x="0" y="1460811"/>
          <a:ext cx="12192000" cy="539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466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9879"/>
            <a:ext cx="12191999" cy="12600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   АДАПТАЦИИ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60087"/>
            <a:ext cx="12191999" cy="685799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lv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52" y="1537458"/>
            <a:ext cx="836341" cy="7248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377" y="2852814"/>
            <a:ext cx="885618" cy="744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377" y="4147599"/>
            <a:ext cx="885618" cy="744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3" y="5865972"/>
            <a:ext cx="885618" cy="7445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6800" y="1537459"/>
            <a:ext cx="8191863" cy="724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Психологическая диагностика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6088" y="2852814"/>
            <a:ext cx="8038011" cy="744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Социологические опросы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6087" y="4089356"/>
            <a:ext cx="8038011" cy="110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Консультации </a:t>
            </a:r>
            <a:r>
              <a:rPr lang="ru-RU" sz="2400" dirty="0"/>
              <a:t>для классных руководителей первокурсников на тему: «Характеристика детей подросткового и юношеского возраста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6800" y="5865973"/>
            <a:ext cx="8191863" cy="1142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«Социально-психологическая </a:t>
            </a:r>
            <a:r>
              <a:rPr lang="ru-RU" sz="2400" dirty="0" err="1"/>
              <a:t>дезадаптация</a:t>
            </a:r>
            <a:r>
              <a:rPr lang="ru-RU" sz="2400" dirty="0"/>
              <a:t> и связанные с ней трудности обучения», «Психологические особенности учебного коллектива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8235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369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 ЭМОЦИОНАЛЬНО-ВОЛЕВОЙ СФЕРЫ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12" y="1436914"/>
            <a:ext cx="12192000" cy="5421086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диагностика и музыкотерапия      Эмоциональный арт-конструктор   (работа с ресурсами личности)                    (диагностика и развитие                         эмоциональной сферы)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1157">
            <a:off x="954097" y="2616880"/>
            <a:ext cx="4093811" cy="7669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748">
            <a:off x="7338766" y="2858189"/>
            <a:ext cx="3869877" cy="36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1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и арт-педагогика как составная часть психолого-педагогического сопровождения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946011"/>
              </p:ext>
            </p:extLst>
          </p:nvPr>
        </p:nvGraphicFramePr>
        <p:xfrm>
          <a:off x="0" y="1825625"/>
          <a:ext cx="12242800" cy="514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00703">
            <a:off x="9137653" y="673100"/>
            <a:ext cx="2901948" cy="3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6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-мотивационной сферы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«Шкала ситуативной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САН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мотивационной структуры личности 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6906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 И САМООЦЕНКА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832" y="2544580"/>
            <a:ext cx="3106168" cy="43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1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183</Words>
  <Application>Microsoft Office PowerPoint</Application>
  <PresentationFormat>Широкоэкранный</PresentationFormat>
  <Paragraphs>39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  </vt:lpstr>
      <vt:lpstr>Проблемы, с которыми сталкивается студенты первого курса с инвалидностью и ОВЗ:</vt:lpstr>
      <vt:lpstr>ПРОБЛЕМА    АДАПТАЦИИ</vt:lpstr>
      <vt:lpstr>ПРОБЛЕМА  ЭМОЦИОНАЛЬНО-ВОЛЕВОЙ СФЕРЫ</vt:lpstr>
      <vt:lpstr>Арт-терапия и арт-педагогика как составная часть психолого-педагогического сопровождения</vt:lpstr>
      <vt:lpstr>ПОЗНАВАТЕЛЬНАЯ СФЕРА И САМООЦЕНКА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32</cp:revision>
  <dcterms:created xsi:type="dcterms:W3CDTF">2023-09-26T11:21:21Z</dcterms:created>
  <dcterms:modified xsi:type="dcterms:W3CDTF">2023-09-27T12:18:07Z</dcterms:modified>
</cp:coreProperties>
</file>